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73" r:id="rId4"/>
    <p:sldId id="258" r:id="rId5"/>
    <p:sldId id="274" r:id="rId6"/>
    <p:sldId id="272" r:id="rId7"/>
    <p:sldId id="264" r:id="rId8"/>
    <p:sldId id="259" r:id="rId9"/>
    <p:sldId id="261" r:id="rId10"/>
    <p:sldId id="275" r:id="rId11"/>
    <p:sldId id="263" r:id="rId12"/>
    <p:sldId id="280" r:id="rId13"/>
    <p:sldId id="267" r:id="rId14"/>
    <p:sldId id="276" r:id="rId15"/>
    <p:sldId id="268" r:id="rId16"/>
    <p:sldId id="269" r:id="rId17"/>
    <p:sldId id="277" r:id="rId18"/>
    <p:sldId id="265" r:id="rId19"/>
    <p:sldId id="270" r:id="rId20"/>
    <p:sldId id="278" r:id="rId21"/>
    <p:sldId id="279" r:id="rId22"/>
    <p:sldId id="271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B04"/>
    <a:srgbClr val="FEF1CF"/>
    <a:srgbClr val="0D2039"/>
    <a:srgbClr val="27451F"/>
    <a:srgbClr val="D2E3F5"/>
    <a:srgbClr val="FDF6E4"/>
    <a:srgbClr val="FDF7EA"/>
    <a:srgbClr val="FCF3D9"/>
    <a:srgbClr val="FDF7EB"/>
    <a:srgbClr val="FE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34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1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2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1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13.png"/><Relationship Id="rId10" Type="http://schemas.openxmlformats.org/officeDocument/2006/relationships/image" Target="../media/image119.png"/><Relationship Id="rId4" Type="http://schemas.openxmlformats.org/officeDocument/2006/relationships/image" Target="../media/image11.png"/><Relationship Id="rId9" Type="http://schemas.openxmlformats.org/officeDocument/2006/relationships/image" Target="../media/image118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33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95F07934-268E-45C5-92AE-DD0787C236D9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92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2754476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01879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568256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6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95834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600" b="1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29313" y="3018958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600" b="1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19788" y="3590826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600" b="1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3"/>
            <a:ext cx="5676900" cy="1792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887" y="2377085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4187" y="2491501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8" y="2737284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8493" y="3046699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3046" y="3341428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205691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600" dirty="0"/>
          </a:p>
        </p:txBody>
      </p:sp>
      <p:sp>
        <p:nvSpPr>
          <p:cNvPr id="37" name="Text 17"/>
          <p:cNvSpPr/>
          <p:nvPr/>
        </p:nvSpPr>
        <p:spPr>
          <a:xfrm>
            <a:off x="7173847" y="2699184"/>
            <a:ext cx="24071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400" dirty="0"/>
          </a:p>
        </p:txBody>
      </p:sp>
      <p:sp>
        <p:nvSpPr>
          <p:cNvPr id="38" name="Text 18"/>
          <p:cNvSpPr/>
          <p:nvPr/>
        </p:nvSpPr>
        <p:spPr>
          <a:xfrm>
            <a:off x="7187093" y="3008599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400" dirty="0"/>
          </a:p>
        </p:txBody>
      </p:sp>
      <p:sp>
        <p:nvSpPr>
          <p:cNvPr id="39" name="Text 19"/>
          <p:cNvSpPr/>
          <p:nvPr/>
        </p:nvSpPr>
        <p:spPr>
          <a:xfrm>
            <a:off x="7187093" y="3312844"/>
            <a:ext cx="2474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통한 모니터링</a:t>
            </a:r>
            <a:endParaRPr lang="en-US" sz="14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65287"/>
            <a:ext cx="375165" cy="51415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1"/>
            <a:ext cx="5676900" cy="1870913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936182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5040957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554727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647634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835489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400" dirty="0"/>
          </a:p>
        </p:txBody>
      </p:sp>
      <p:sp>
        <p:nvSpPr>
          <p:cNvPr id="75" name="Text 8"/>
          <p:cNvSpPr/>
          <p:nvPr/>
        </p:nvSpPr>
        <p:spPr>
          <a:xfrm>
            <a:off x="6755294" y="5140289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400" dirty="0"/>
          </a:p>
        </p:txBody>
      </p:sp>
      <p:sp>
        <p:nvSpPr>
          <p:cNvPr id="76" name="Text 9"/>
          <p:cNvSpPr/>
          <p:nvPr/>
        </p:nvSpPr>
        <p:spPr>
          <a:xfrm>
            <a:off x="6778987" y="5516627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400" dirty="0"/>
          </a:p>
        </p:txBody>
      </p:sp>
      <p:sp>
        <p:nvSpPr>
          <p:cNvPr id="77" name="Text 10"/>
          <p:cNvSpPr/>
          <p:nvPr/>
        </p:nvSpPr>
        <p:spPr>
          <a:xfrm>
            <a:off x="6755294" y="5843003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거래의 지속성 증대 및 신뢰성 확보</a:t>
            </a:r>
            <a:endParaRPr lang="en-US" sz="14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463" y="4137519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4226" y="411635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600" b="1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600" b="1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511639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6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만든다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510D9461-A073-4DE7-ABC0-BD28FE404A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7" y="2438167"/>
            <a:ext cx="152400" cy="152400"/>
          </a:xfrm>
          <a:prstGeom prst="rect">
            <a:avLst/>
          </a:prstGeom>
        </p:spPr>
      </p:pic>
      <p:sp>
        <p:nvSpPr>
          <p:cNvPr id="49" name="Text 17">
            <a:extLst>
              <a:ext uri="{FF2B5EF4-FFF2-40B4-BE49-F238E27FC236}">
                <a16:creationId xmlns:a16="http://schemas.microsoft.com/office/drawing/2014/main" id="{1C455CEF-5A13-4282-9CB1-A46CAF98403D}"/>
              </a:ext>
            </a:extLst>
          </p:cNvPr>
          <p:cNvSpPr/>
          <p:nvPr/>
        </p:nvSpPr>
        <p:spPr>
          <a:xfrm>
            <a:off x="7173847" y="2394721"/>
            <a:ext cx="2745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 데이터 확보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  <p:pic>
        <p:nvPicPr>
          <p:cNvPr id="10" name="그림 9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EEABE4-18CE-6CFF-A0B7-A34C6EAAB7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500"/>
          <a:stretch>
            <a:fillRect/>
          </a:stretch>
        </p:blipFill>
        <p:spPr>
          <a:xfrm>
            <a:off x="0" y="571501"/>
            <a:ext cx="12191999" cy="6229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BEC894-C18F-E66A-CBE9-5AFCE8A4E196}"/>
              </a:ext>
            </a:extLst>
          </p:cNvPr>
          <p:cNvSpPr/>
          <p:nvPr/>
        </p:nvSpPr>
        <p:spPr>
          <a:xfrm>
            <a:off x="10525125" y="571500"/>
            <a:ext cx="1666874" cy="6229350"/>
          </a:xfrm>
          <a:prstGeom prst="rect">
            <a:avLst/>
          </a:prstGeom>
          <a:solidFill>
            <a:srgbClr val="EAE6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05694F-7FCC-FE35-34F1-D01FE3336C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603" t="69861" r="8334" b="6667"/>
          <a:stretch>
            <a:fillRect/>
          </a:stretch>
        </p:blipFill>
        <p:spPr>
          <a:xfrm>
            <a:off x="10634661" y="5076824"/>
            <a:ext cx="1447801" cy="16097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6A1AB-1356-D912-BBA2-8835B99054D3}"/>
              </a:ext>
            </a:extLst>
          </p:cNvPr>
          <p:cNvSpPr/>
          <p:nvPr/>
        </p:nvSpPr>
        <p:spPr>
          <a:xfrm>
            <a:off x="1885950" y="1600200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AE467-96EA-7073-2772-0297E7602B89}"/>
              </a:ext>
            </a:extLst>
          </p:cNvPr>
          <p:cNvSpPr/>
          <p:nvPr/>
        </p:nvSpPr>
        <p:spPr>
          <a:xfrm>
            <a:off x="4214813" y="1595437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E1ACA8-DC45-4C8C-2235-15BDACAD3D87}"/>
              </a:ext>
            </a:extLst>
          </p:cNvPr>
          <p:cNvSpPr/>
          <p:nvPr/>
        </p:nvSpPr>
        <p:spPr>
          <a:xfrm>
            <a:off x="6846094" y="159543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CF673D-4782-5918-822B-0B2902E24B6F}"/>
              </a:ext>
            </a:extLst>
          </p:cNvPr>
          <p:cNvSpPr/>
          <p:nvPr/>
        </p:nvSpPr>
        <p:spPr>
          <a:xfrm>
            <a:off x="1800225" y="34432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443F2-D168-7F95-492B-85A394B6C2F0}"/>
              </a:ext>
            </a:extLst>
          </p:cNvPr>
          <p:cNvSpPr/>
          <p:nvPr/>
        </p:nvSpPr>
        <p:spPr>
          <a:xfrm>
            <a:off x="4362450" y="34432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A24532-A325-BEF3-6E60-ACA005F26D28}"/>
              </a:ext>
            </a:extLst>
          </p:cNvPr>
          <p:cNvSpPr/>
          <p:nvPr/>
        </p:nvSpPr>
        <p:spPr>
          <a:xfrm>
            <a:off x="6396038" y="5372100"/>
            <a:ext cx="814387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49C58-785C-F524-65CB-D3F00DC0ECA5}"/>
              </a:ext>
            </a:extLst>
          </p:cNvPr>
          <p:cNvSpPr/>
          <p:nvPr/>
        </p:nvSpPr>
        <p:spPr>
          <a:xfrm>
            <a:off x="6919913" y="2814638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B93B12-8E81-67AC-49B3-DB4EBC3B4BB1}"/>
              </a:ext>
            </a:extLst>
          </p:cNvPr>
          <p:cNvSpPr/>
          <p:nvPr/>
        </p:nvSpPr>
        <p:spPr>
          <a:xfrm>
            <a:off x="9134475" y="5076824"/>
            <a:ext cx="1047750" cy="34290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4CB7F2-8554-841D-10CA-C5179E4BE270}"/>
              </a:ext>
            </a:extLst>
          </p:cNvPr>
          <p:cNvSpPr/>
          <p:nvPr/>
        </p:nvSpPr>
        <p:spPr>
          <a:xfrm>
            <a:off x="9210675" y="5886448"/>
            <a:ext cx="114300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A7F71C-8690-C808-7BEE-E16219D78604}"/>
              </a:ext>
            </a:extLst>
          </p:cNvPr>
          <p:cNvSpPr/>
          <p:nvPr/>
        </p:nvSpPr>
        <p:spPr>
          <a:xfrm>
            <a:off x="7637860" y="6129336"/>
            <a:ext cx="1047750" cy="433389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AB7EE3-B0A9-363D-8593-7ACCE8F08D04}"/>
              </a:ext>
            </a:extLst>
          </p:cNvPr>
          <p:cNvSpPr/>
          <p:nvPr/>
        </p:nvSpPr>
        <p:spPr>
          <a:xfrm>
            <a:off x="752475" y="2545554"/>
            <a:ext cx="1047750" cy="526259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9408B-68F2-9BBF-A2CE-0A5CEB351E4F}"/>
              </a:ext>
            </a:extLst>
          </p:cNvPr>
          <p:cNvSpPr/>
          <p:nvPr/>
        </p:nvSpPr>
        <p:spPr>
          <a:xfrm>
            <a:off x="3167062" y="4391025"/>
            <a:ext cx="1309687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8CA562-1145-787E-C5CF-E08B76C8C343}"/>
              </a:ext>
            </a:extLst>
          </p:cNvPr>
          <p:cNvSpPr/>
          <p:nvPr/>
        </p:nvSpPr>
        <p:spPr>
          <a:xfrm>
            <a:off x="8301038" y="255031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FB8B32-E0E0-A191-6444-3CF09B7AF2A4}"/>
              </a:ext>
            </a:extLst>
          </p:cNvPr>
          <p:cNvSpPr/>
          <p:nvPr/>
        </p:nvSpPr>
        <p:spPr>
          <a:xfrm>
            <a:off x="803672" y="43957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8CF72-B367-29C2-2889-87DE9275DE05}"/>
              </a:ext>
            </a:extLst>
          </p:cNvPr>
          <p:cNvSpPr/>
          <p:nvPr/>
        </p:nvSpPr>
        <p:spPr>
          <a:xfrm>
            <a:off x="3240882" y="260032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B55898-51B5-F88B-8423-7687D8263173}"/>
              </a:ext>
            </a:extLst>
          </p:cNvPr>
          <p:cNvSpPr/>
          <p:nvPr/>
        </p:nvSpPr>
        <p:spPr>
          <a:xfrm>
            <a:off x="10882907" y="637222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1205E8-56A2-B9A4-A2A1-1C5902C1D2B4}"/>
              </a:ext>
            </a:extLst>
          </p:cNvPr>
          <p:cNvSpPr/>
          <p:nvPr/>
        </p:nvSpPr>
        <p:spPr>
          <a:xfrm>
            <a:off x="5604271" y="2543174"/>
            <a:ext cx="1129903" cy="43815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D2AB14-DC4C-DF4A-CEA5-546A68604853}"/>
              </a:ext>
            </a:extLst>
          </p:cNvPr>
          <p:cNvSpPr/>
          <p:nvPr/>
        </p:nvSpPr>
        <p:spPr>
          <a:xfrm>
            <a:off x="5609034" y="4324350"/>
            <a:ext cx="1188837" cy="438150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FE45DB-FF43-9132-3DBB-F4086DB22A1C}"/>
              </a:ext>
            </a:extLst>
          </p:cNvPr>
          <p:cNvSpPr txBox="1"/>
          <p:nvPr/>
        </p:nvSpPr>
        <p:spPr>
          <a:xfrm>
            <a:off x="765570" y="251596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협력사 및 법인 차량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9FC912-A35B-150D-28A0-83752E086385}"/>
              </a:ext>
            </a:extLst>
          </p:cNvPr>
          <p:cNvSpPr txBox="1"/>
          <p:nvPr/>
        </p:nvSpPr>
        <p:spPr>
          <a:xfrm>
            <a:off x="3273023" y="2596602"/>
            <a:ext cx="73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관리자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87636-995B-32BE-FC3A-C29848D55AC6}"/>
              </a:ext>
            </a:extLst>
          </p:cNvPr>
          <p:cNvSpPr txBox="1"/>
          <p:nvPr/>
        </p:nvSpPr>
        <p:spPr>
          <a:xfrm>
            <a:off x="5574804" y="2515967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B5232"/>
                </a:solidFill>
                <a:latin typeface="ui-sans-serif"/>
              </a:rPr>
              <a:t>나이스파크</a:t>
            </a:r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 </a:t>
            </a:r>
            <a:r>
              <a:rPr lang="en-US" altLang="ko-KR" sz="1400" b="1" dirty="0">
                <a:solidFill>
                  <a:srgbClr val="0B5232"/>
                </a:solidFill>
                <a:latin typeface="ui-sans-serif"/>
              </a:rPr>
              <a:t>Server DB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FF7E8C-1C90-CCB7-CCC5-E61050401660}"/>
              </a:ext>
            </a:extLst>
          </p:cNvPr>
          <p:cNvSpPr txBox="1"/>
          <p:nvPr/>
        </p:nvSpPr>
        <p:spPr>
          <a:xfrm>
            <a:off x="7853364" y="2548593"/>
            <a:ext cx="110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차량 차단기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3C7B71-F668-9D47-EB27-322FF678C8DD}"/>
              </a:ext>
            </a:extLst>
          </p:cNvPr>
          <p:cNvSpPr txBox="1"/>
          <p:nvPr/>
        </p:nvSpPr>
        <p:spPr>
          <a:xfrm>
            <a:off x="884038" y="4363160"/>
            <a:ext cx="73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직원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794CD3-867D-316B-1DDD-8E726AE303FB}"/>
              </a:ext>
            </a:extLst>
          </p:cNvPr>
          <p:cNvSpPr txBox="1"/>
          <p:nvPr/>
        </p:nvSpPr>
        <p:spPr>
          <a:xfrm>
            <a:off x="3347140" y="4426147"/>
            <a:ext cx="104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출퇴근 체크인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898F52-A7F5-7BB2-2F2F-1BDDAC00DE9D}"/>
              </a:ext>
            </a:extLst>
          </p:cNvPr>
          <p:cNvSpPr txBox="1"/>
          <p:nvPr/>
        </p:nvSpPr>
        <p:spPr>
          <a:xfrm>
            <a:off x="5536698" y="4239281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B5232"/>
                </a:solidFill>
                <a:latin typeface="ui-sans-serif"/>
              </a:rPr>
              <a:t>에스원</a:t>
            </a:r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 </a:t>
            </a:r>
            <a:r>
              <a:rPr lang="en-US" altLang="ko-KR" sz="1400" b="1" dirty="0">
                <a:solidFill>
                  <a:srgbClr val="0B5232"/>
                </a:solidFill>
                <a:latin typeface="ui-sans-serif"/>
              </a:rPr>
              <a:t>Server DB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E8E682-AA31-1776-355C-D9A8D6F749DC}"/>
              </a:ext>
            </a:extLst>
          </p:cNvPr>
          <p:cNvSpPr txBox="1"/>
          <p:nvPr/>
        </p:nvSpPr>
        <p:spPr>
          <a:xfrm>
            <a:off x="7567317" y="6050900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0B5232"/>
                </a:solidFill>
                <a:latin typeface="ui-sans-serif"/>
              </a:rPr>
              <a:t>차량 운행 정보 수집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ED16B2-4C2D-A92F-6058-ED45B93A1C0D}"/>
              </a:ext>
            </a:extLst>
          </p:cNvPr>
          <p:cNvSpPr txBox="1"/>
          <p:nvPr/>
        </p:nvSpPr>
        <p:spPr>
          <a:xfrm>
            <a:off x="10719197" y="6339184"/>
            <a:ext cx="118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0B5232"/>
                </a:solidFill>
                <a:latin typeface="ui-sans-serif"/>
              </a:rPr>
              <a:t>모니터링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4A5966-9422-751C-0E2A-3B425BEFE962}"/>
              </a:ext>
            </a:extLst>
          </p:cNvPr>
          <p:cNvSpPr txBox="1"/>
          <p:nvPr/>
        </p:nvSpPr>
        <p:spPr>
          <a:xfrm>
            <a:off x="1800225" y="1681490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0B5232"/>
                </a:solidFill>
                <a:latin typeface="ui-sans-serif"/>
              </a:rPr>
              <a:t>방문 정보 전달</a:t>
            </a:r>
            <a:endParaRPr lang="ko-KR" altLang="en-US" sz="11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A8EB51-C839-3B94-4D0D-8BD1C5F5E598}"/>
              </a:ext>
            </a:extLst>
          </p:cNvPr>
          <p:cNvSpPr txBox="1"/>
          <p:nvPr/>
        </p:nvSpPr>
        <p:spPr>
          <a:xfrm>
            <a:off x="4194868" y="1681490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입차 정보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8F7F4-0D3D-6A8A-9848-36E206BEBA25}"/>
              </a:ext>
            </a:extLst>
          </p:cNvPr>
          <p:cNvSpPr txBox="1"/>
          <p:nvPr/>
        </p:nvSpPr>
        <p:spPr>
          <a:xfrm>
            <a:off x="1796362" y="3546008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출퇴근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9AC266-8230-5738-0301-C659BB82F12D}"/>
              </a:ext>
            </a:extLst>
          </p:cNvPr>
          <p:cNvSpPr txBox="1"/>
          <p:nvPr/>
        </p:nvSpPr>
        <p:spPr>
          <a:xfrm>
            <a:off x="4288632" y="3409504"/>
            <a:ext cx="1188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사원번호 및 출퇴근 시간</a:t>
            </a:r>
          </a:p>
        </p:txBody>
      </p:sp>
      <p:pic>
        <p:nvPicPr>
          <p:cNvPr id="53" name="그림 52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C4F272-11A2-7FF1-6782-B994983A6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713934" y="1944783"/>
            <a:ext cx="1295581" cy="58110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4417D5C-A6E8-906F-E2E2-33BD125A83D5}"/>
              </a:ext>
            </a:extLst>
          </p:cNvPr>
          <p:cNvSpPr/>
          <p:nvPr/>
        </p:nvSpPr>
        <p:spPr>
          <a:xfrm>
            <a:off x="6756536" y="2258792"/>
            <a:ext cx="1275454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A8BD50-9596-D961-AE93-A8FFE56EA9A5}"/>
              </a:ext>
            </a:extLst>
          </p:cNvPr>
          <p:cNvSpPr txBox="1"/>
          <p:nvPr/>
        </p:nvSpPr>
        <p:spPr>
          <a:xfrm>
            <a:off x="6800856" y="1683173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차단기 인식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18CC41-52D5-4BD2-F512-EC3DCF48A697}"/>
              </a:ext>
            </a:extLst>
          </p:cNvPr>
          <p:cNvSpPr txBox="1"/>
          <p:nvPr/>
        </p:nvSpPr>
        <p:spPr>
          <a:xfrm>
            <a:off x="6736256" y="2867353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입차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3AD1CB-622A-A0E9-A833-49B0472C0512}"/>
              </a:ext>
            </a:extLst>
          </p:cNvPr>
          <p:cNvSpPr txBox="1"/>
          <p:nvPr/>
        </p:nvSpPr>
        <p:spPr>
          <a:xfrm>
            <a:off x="6203452" y="5481758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출근 정보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5B76CE-A7EF-14C0-0541-4B3DEE9B43CA}"/>
              </a:ext>
            </a:extLst>
          </p:cNvPr>
          <p:cNvSpPr/>
          <p:nvPr/>
        </p:nvSpPr>
        <p:spPr>
          <a:xfrm>
            <a:off x="9024938" y="5269662"/>
            <a:ext cx="1500186" cy="34290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4BD0C3-DD9C-DAE2-9D0A-D3B7A1B80FC6}"/>
              </a:ext>
            </a:extLst>
          </p:cNvPr>
          <p:cNvSpPr txBox="1"/>
          <p:nvPr/>
        </p:nvSpPr>
        <p:spPr>
          <a:xfrm>
            <a:off x="9024937" y="5313818"/>
            <a:ext cx="129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데이터 업로드</a:t>
            </a:r>
            <a:r>
              <a:rPr lang="en-US" altLang="ko-KR" sz="1100" b="1" dirty="0">
                <a:solidFill>
                  <a:srgbClr val="0B5232"/>
                </a:solidFill>
                <a:latin typeface="ui-sans-serif"/>
              </a:rPr>
              <a:t>&amp;</a:t>
            </a:r>
          </a:p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탄소 배출량 계산</a:t>
            </a:r>
          </a:p>
        </p:txBody>
      </p:sp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63" y="741101"/>
            <a:ext cx="10897997" cy="58901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AEFBDD-A291-7A64-147E-48B812B0F3D8}"/>
              </a:ext>
            </a:extLst>
          </p:cNvPr>
          <p:cNvSpPr/>
          <p:nvPr/>
        </p:nvSpPr>
        <p:spPr>
          <a:xfrm>
            <a:off x="628562" y="741101"/>
            <a:ext cx="10934875" cy="5890148"/>
          </a:xfrm>
          <a:prstGeom prst="rect">
            <a:avLst/>
          </a:prstGeom>
          <a:solidFill>
            <a:srgbClr val="F3F3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3DDFD-CC73-2E2A-DAD1-67D703227820}"/>
              </a:ext>
            </a:extLst>
          </p:cNvPr>
          <p:cNvSpPr/>
          <p:nvPr/>
        </p:nvSpPr>
        <p:spPr>
          <a:xfrm>
            <a:off x="702317" y="838200"/>
            <a:ext cx="5221652" cy="2228850"/>
          </a:xfrm>
          <a:prstGeom prst="rect">
            <a:avLst/>
          </a:prstGeom>
          <a:solidFill>
            <a:srgbClr val="E0E9F8"/>
          </a:solidFill>
          <a:ln w="38100">
            <a:solidFill>
              <a:srgbClr val="3A63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BC2159-6D18-78E6-4E73-C779DC9D4AB9}"/>
              </a:ext>
            </a:extLst>
          </p:cNvPr>
          <p:cNvSpPr/>
          <p:nvPr/>
        </p:nvSpPr>
        <p:spPr>
          <a:xfrm>
            <a:off x="702317" y="3276600"/>
            <a:ext cx="5221652" cy="3247490"/>
          </a:xfrm>
          <a:prstGeom prst="rect">
            <a:avLst/>
          </a:prstGeom>
          <a:solidFill>
            <a:srgbClr val="E7EEE7"/>
          </a:solidFill>
          <a:ln w="38100">
            <a:solidFill>
              <a:srgbClr val="5373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CF1109-970E-7E07-54B4-2E84FBB72996}"/>
              </a:ext>
            </a:extLst>
          </p:cNvPr>
          <p:cNvSpPr/>
          <p:nvPr/>
        </p:nvSpPr>
        <p:spPr>
          <a:xfrm>
            <a:off x="6114408" y="838200"/>
            <a:ext cx="5221652" cy="3247490"/>
          </a:xfrm>
          <a:prstGeom prst="rect">
            <a:avLst/>
          </a:prstGeom>
          <a:solidFill>
            <a:srgbClr val="FDEFC8"/>
          </a:solidFill>
          <a:ln w="38100">
            <a:solidFill>
              <a:srgbClr val="C28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2EE17-6546-06FA-6CB9-9E4907D0B891}"/>
              </a:ext>
            </a:extLst>
          </p:cNvPr>
          <p:cNvSpPr/>
          <p:nvPr/>
        </p:nvSpPr>
        <p:spPr>
          <a:xfrm>
            <a:off x="6113740" y="4238090"/>
            <a:ext cx="5221652" cy="2228850"/>
          </a:xfrm>
          <a:prstGeom prst="rect">
            <a:avLst/>
          </a:prstGeom>
          <a:solidFill>
            <a:srgbClr val="F8D9DF"/>
          </a:solidFill>
          <a:ln w="38100">
            <a:solidFill>
              <a:srgbClr val="9338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AA1CE3E-4433-718E-6575-D4B256A4E9CA}"/>
              </a:ext>
            </a:extLst>
          </p:cNvPr>
          <p:cNvSpPr/>
          <p:nvPr/>
        </p:nvSpPr>
        <p:spPr>
          <a:xfrm>
            <a:off x="1464317" y="113943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탄소 배출 목표</a:t>
            </a:r>
            <a:endParaRPr lang="en-US" sz="28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31908D0D-3690-2446-13FD-C726C5CBC1D4}"/>
              </a:ext>
            </a:extLst>
          </p:cNvPr>
          <p:cNvSpPr/>
          <p:nvPr/>
        </p:nvSpPr>
        <p:spPr>
          <a:xfrm>
            <a:off x="1464317" y="3617651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 err="1"/>
              <a:t>나이스</a:t>
            </a:r>
            <a:r>
              <a:rPr lang="en-US" altLang="ko-KR" sz="2800" b="1" dirty="0"/>
              <a:t>, S1 </a:t>
            </a:r>
            <a:r>
              <a:rPr lang="ko-KR" altLang="en-US" sz="2800" b="1" dirty="0"/>
              <a:t>로그</a:t>
            </a:r>
            <a:endParaRPr lang="en-US" sz="28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1CA9BF1-1450-7DB1-C618-930EA2EBE084}"/>
              </a:ext>
            </a:extLst>
          </p:cNvPr>
          <p:cNvSpPr/>
          <p:nvPr/>
        </p:nvSpPr>
        <p:spPr>
          <a:xfrm>
            <a:off x="6957901" y="116708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차량 기준정보</a:t>
            </a:r>
            <a:endParaRPr lang="en-US" sz="28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BC314128-73A2-3EC8-F9A1-270E2C4BBBA2}"/>
              </a:ext>
            </a:extLst>
          </p:cNvPr>
          <p:cNvSpPr/>
          <p:nvPr/>
        </p:nvSpPr>
        <p:spPr>
          <a:xfrm>
            <a:off x="6957900" y="4590561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탄소 배출량 계산 로그</a:t>
            </a:r>
            <a:endParaRPr lang="en-US" sz="28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ADB6258-2DC5-31B4-5E48-47E622073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009153"/>
              </p:ext>
            </p:extLst>
          </p:nvPr>
        </p:nvGraphicFramePr>
        <p:xfrm>
          <a:off x="1855326" y="1564062"/>
          <a:ext cx="2841859" cy="1141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1859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배출 목표</a:t>
                      </a:r>
                    </a:p>
                  </a:txBody>
                  <a:tcPr>
                    <a:solidFill>
                      <a:srgbClr val="93B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연월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DA037E6-7D20-37D1-CDF7-191113335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98389"/>
              </p:ext>
            </p:extLst>
          </p:nvPr>
        </p:nvGraphicFramePr>
        <p:xfrm>
          <a:off x="1855327" y="4029971"/>
          <a:ext cx="2836472" cy="104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472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나이스파크</a:t>
                      </a:r>
                      <a:r>
                        <a:rPr lang="ko-KR" altLang="en-US" sz="1600" b="1" dirty="0"/>
                        <a:t> 로그</a:t>
                      </a:r>
                    </a:p>
                  </a:txBody>
                  <a:tcPr>
                    <a:solidFill>
                      <a:srgbClr val="A2C1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입차 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91399B3-A15E-C6FA-D54D-B4E8BA353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39160"/>
              </p:ext>
            </p:extLst>
          </p:nvPr>
        </p:nvGraphicFramePr>
        <p:xfrm>
          <a:off x="1860713" y="5261894"/>
          <a:ext cx="2836472" cy="1060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472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1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S1</a:t>
                      </a:r>
                      <a:r>
                        <a:rPr lang="ko-KR" altLang="en-US" sz="1600" b="1" dirty="0"/>
                        <a:t> 로그</a:t>
                      </a:r>
                    </a:p>
                  </a:txBody>
                  <a:tcPr>
                    <a:solidFill>
                      <a:srgbClr val="A2C1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2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2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출근일자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06216D7-8DC5-ECFC-32A3-0E70EDDC0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89347"/>
              </p:ext>
            </p:extLst>
          </p:nvPr>
        </p:nvGraphicFramePr>
        <p:xfrm>
          <a:off x="6377994" y="1603381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협력사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협력사 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편도거리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045E80F-2E64-A5CE-49CC-A0302D917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106136"/>
              </p:ext>
            </p:extLst>
          </p:nvPr>
        </p:nvGraphicFramePr>
        <p:xfrm>
          <a:off x="8970658" y="1603381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차종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차량분류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승용차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입차 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19B053E-80F0-596E-3562-039147174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5443"/>
              </p:ext>
            </p:extLst>
          </p:nvPr>
        </p:nvGraphicFramePr>
        <p:xfrm>
          <a:off x="6377994" y="2859358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차량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 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C4FDC29-D9D7-24F5-3330-5EE01D14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16818"/>
              </p:ext>
            </p:extLst>
          </p:nvPr>
        </p:nvGraphicFramePr>
        <p:xfrm>
          <a:off x="8970657" y="2858602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운행목적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목적이름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출퇴근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Scope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CF67FAE-018B-3C03-C4D7-2815F761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01657"/>
              </p:ext>
            </p:extLst>
          </p:nvPr>
        </p:nvGraphicFramePr>
        <p:xfrm>
          <a:off x="6377994" y="4958961"/>
          <a:ext cx="2112863" cy="1406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탄소 배출량 일별로그</a:t>
                      </a:r>
                    </a:p>
                  </a:txBody>
                  <a:tcPr>
                    <a:solidFill>
                      <a:srgbClr val="E38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날짜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50369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5AF6F09-F405-0213-D2C8-673F07CC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03108"/>
              </p:ext>
            </p:extLst>
          </p:nvPr>
        </p:nvGraphicFramePr>
        <p:xfrm>
          <a:off x="8970656" y="4958961"/>
          <a:ext cx="2112863" cy="1406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탄소 배출량 월별로그</a:t>
                      </a:r>
                    </a:p>
                  </a:txBody>
                  <a:tcPr>
                    <a:solidFill>
                      <a:srgbClr val="E38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날짜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월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50369"/>
                  </a:ext>
                </a:extLst>
              </a:tr>
            </a:tbl>
          </a:graphicData>
        </a:graphic>
      </p:graphicFrame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76E6957B-E568-87A0-9307-72496CE7F4A0}"/>
              </a:ext>
            </a:extLst>
          </p:cNvPr>
          <p:cNvSpPr/>
          <p:nvPr/>
        </p:nvSpPr>
        <p:spPr>
          <a:xfrm rot="14125038">
            <a:off x="5413897" y="3063626"/>
            <a:ext cx="850707" cy="914916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DE1E8B50-B571-6373-DFD5-C9B6E4107F35}"/>
              </a:ext>
            </a:extLst>
          </p:cNvPr>
          <p:cNvSpPr/>
          <p:nvPr/>
        </p:nvSpPr>
        <p:spPr>
          <a:xfrm>
            <a:off x="8404756" y="3876731"/>
            <a:ext cx="641017" cy="474184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5" name="그림 4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262F8E-692E-B2D1-087E-7EFDCE21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8868"/>
            <a:ext cx="12192000" cy="58117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1928812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177" y="2081212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477" y="2195512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2843212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177" y="2995612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477" y="3109912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3757612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177" y="3910012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77" y="4024312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2" name="Text 3"/>
          <p:cNvSpPr/>
          <p:nvPr/>
        </p:nvSpPr>
        <p:spPr>
          <a:xfrm>
            <a:off x="7477728" y="1481137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25577" y="2081212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25577" y="2347912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54152" y="2995612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54152" y="3262312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25577" y="3910012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25577" y="4176712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5C528D-0BC8-D4D3-9658-CF6503BD1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48"/>
          <a:stretch>
            <a:fillRect/>
          </a:stretch>
        </p:blipFill>
        <p:spPr>
          <a:xfrm>
            <a:off x="324009" y="1500187"/>
            <a:ext cx="6746069" cy="43910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53" y="1481137"/>
            <a:ext cx="6766471" cy="4410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39869" y="1862137"/>
            <a:ext cx="571500" cy="571500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1369819" y="2586037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98658" y="2928937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</a:t>
            </a:r>
            <a:endParaRPr lang="en-US" sz="14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분석이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용이</a:t>
            </a:r>
            <a:endParaRPr lang="en-US" sz="14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기반을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마련</a:t>
            </a:r>
            <a:endParaRPr lang="en-US" sz="14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4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체계를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구축</a:t>
            </a:r>
            <a:endParaRPr lang="en-US" sz="14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4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</a:t>
            </a:r>
            <a:endParaRPr lang="en-US" sz="14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400" dirty="0"/>
          </a:p>
        </p:txBody>
      </p:sp>
      <p:pic>
        <p:nvPicPr>
          <p:cNvPr id="36" name="Image 14" descr="preencoded.png">
            <a:extLst>
              <a:ext uri="{FF2B5EF4-FFF2-40B4-BE49-F238E27FC236}">
                <a16:creationId xmlns:a16="http://schemas.microsoft.com/office/drawing/2014/main" id="{8FBA4456-7AD7-4F88-A297-C16301CB52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4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4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4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4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4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4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4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4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4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4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4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목차</a:t>
            </a:r>
            <a:endParaRPr lang="en-US" sz="2250" dirty="0"/>
          </a:p>
        </p:txBody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794F219F-F4C2-DEF2-7E11-40DDBFDD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028700"/>
            <a:ext cx="5676900" cy="779494"/>
          </a:xfrm>
          <a:prstGeom prst="rect">
            <a:avLst/>
          </a:prstGeom>
        </p:spPr>
      </p:pic>
      <p:pic>
        <p:nvPicPr>
          <p:cNvPr id="59" name="Image 3" descr="preencoded.png">
            <a:extLst>
              <a:ext uri="{FF2B5EF4-FFF2-40B4-BE49-F238E27FC236}">
                <a16:creationId xmlns:a16="http://schemas.microsoft.com/office/drawing/2014/main" id="{46231158-3DF1-D5B5-67B2-17147309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1190625"/>
            <a:ext cx="476250" cy="476250"/>
          </a:xfrm>
          <a:prstGeom prst="rect">
            <a:avLst/>
          </a:prstGeom>
        </p:spPr>
      </p:pic>
      <p:sp>
        <p:nvSpPr>
          <p:cNvPr id="61" name="Text 2">
            <a:extLst>
              <a:ext uri="{FF2B5EF4-FFF2-40B4-BE49-F238E27FC236}">
                <a16:creationId xmlns:a16="http://schemas.microsoft.com/office/drawing/2014/main" id="{DE52E065-53D7-130D-B9F3-EDAD21124C52}"/>
              </a:ext>
            </a:extLst>
          </p:cNvPr>
          <p:cNvSpPr/>
          <p:nvPr/>
        </p:nvSpPr>
        <p:spPr>
          <a:xfrm>
            <a:off x="955192" y="1379569"/>
            <a:ext cx="34716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3M-BMS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F9D35-4644-51A6-5CBE-CF0C0579412C}"/>
              </a:ext>
            </a:extLst>
          </p:cNvPr>
          <p:cNvSpPr txBox="1"/>
          <p:nvPr/>
        </p:nvSpPr>
        <p:spPr>
          <a:xfrm>
            <a:off x="512169" y="11512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797EE2D8-748F-156A-BE2A-0C92A15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970119"/>
            <a:ext cx="5676900" cy="1676400"/>
          </a:xfrm>
          <a:prstGeom prst="rect">
            <a:avLst/>
          </a:prstGeom>
        </p:spPr>
      </p:pic>
      <p:pic>
        <p:nvPicPr>
          <p:cNvPr id="64" name="Image 3" descr="preencoded.png">
            <a:extLst>
              <a:ext uri="{FF2B5EF4-FFF2-40B4-BE49-F238E27FC236}">
                <a16:creationId xmlns:a16="http://schemas.microsoft.com/office/drawing/2014/main" id="{E839147F-E9CA-3C22-33D7-A87805F0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2132044"/>
            <a:ext cx="476250" cy="476250"/>
          </a:xfrm>
          <a:prstGeom prst="rect">
            <a:avLst/>
          </a:prstGeom>
        </p:spPr>
      </p:pic>
      <p:sp>
        <p:nvSpPr>
          <p:cNvPr id="66" name="Text 2">
            <a:extLst>
              <a:ext uri="{FF2B5EF4-FFF2-40B4-BE49-F238E27FC236}">
                <a16:creationId xmlns:a16="http://schemas.microsoft.com/office/drawing/2014/main" id="{175EA289-6DEC-51DB-3AD7-76C4276112D9}"/>
              </a:ext>
            </a:extLst>
          </p:cNvPr>
          <p:cNvSpPr/>
          <p:nvPr/>
        </p:nvSpPr>
        <p:spPr>
          <a:xfrm>
            <a:off x="955192" y="232098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E08B68-5C3D-000A-12F7-E26B1A9650CB}"/>
              </a:ext>
            </a:extLst>
          </p:cNvPr>
          <p:cNvSpPr txBox="1"/>
          <p:nvPr/>
        </p:nvSpPr>
        <p:spPr>
          <a:xfrm>
            <a:off x="512169" y="2092715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8" name="Image 2" descr="preencoded.png">
            <a:extLst>
              <a:ext uri="{FF2B5EF4-FFF2-40B4-BE49-F238E27FC236}">
                <a16:creationId xmlns:a16="http://schemas.microsoft.com/office/drawing/2014/main" id="{4D64DE85-805B-6C9B-7B22-8ADA526A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3808443"/>
            <a:ext cx="5676900" cy="1787601"/>
          </a:xfrm>
          <a:prstGeom prst="rect">
            <a:avLst/>
          </a:prstGeom>
        </p:spPr>
      </p:pic>
      <p:pic>
        <p:nvPicPr>
          <p:cNvPr id="69" name="Image 3" descr="preencoded.png">
            <a:extLst>
              <a:ext uri="{FF2B5EF4-FFF2-40B4-BE49-F238E27FC236}">
                <a16:creationId xmlns:a16="http://schemas.microsoft.com/office/drawing/2014/main" id="{E3B1AA71-EB4C-626C-06D9-B0132D02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3970369"/>
            <a:ext cx="476250" cy="476250"/>
          </a:xfrm>
          <a:prstGeom prst="rect">
            <a:avLst/>
          </a:prstGeom>
        </p:spPr>
      </p:pic>
      <p:sp>
        <p:nvSpPr>
          <p:cNvPr id="71" name="Text 2">
            <a:extLst>
              <a:ext uri="{FF2B5EF4-FFF2-40B4-BE49-F238E27FC236}">
                <a16:creationId xmlns:a16="http://schemas.microsoft.com/office/drawing/2014/main" id="{E55AF924-8484-475C-059A-362CD8873E7D}"/>
              </a:ext>
            </a:extLst>
          </p:cNvPr>
          <p:cNvSpPr/>
          <p:nvPr/>
        </p:nvSpPr>
        <p:spPr>
          <a:xfrm>
            <a:off x="955192" y="415931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9C5FD9-AA53-D4CC-B754-17A359F27A72}"/>
              </a:ext>
            </a:extLst>
          </p:cNvPr>
          <p:cNvSpPr txBox="1"/>
          <p:nvPr/>
        </p:nvSpPr>
        <p:spPr>
          <a:xfrm>
            <a:off x="512169" y="393104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93AF9464-B9D2-8DC4-998B-5031B13F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1018104"/>
            <a:ext cx="5676900" cy="1407381"/>
          </a:xfrm>
          <a:prstGeom prst="rect">
            <a:avLst/>
          </a:prstGeom>
        </p:spPr>
      </p:pic>
      <p:pic>
        <p:nvPicPr>
          <p:cNvPr id="74" name="Image 3" descr="preencoded.png">
            <a:extLst>
              <a:ext uri="{FF2B5EF4-FFF2-40B4-BE49-F238E27FC236}">
                <a16:creationId xmlns:a16="http://schemas.microsoft.com/office/drawing/2014/main" id="{022ED5B0-EC69-9386-1237-1D7D3581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1180029"/>
            <a:ext cx="476250" cy="476250"/>
          </a:xfrm>
          <a:prstGeom prst="rect">
            <a:avLst/>
          </a:prstGeom>
        </p:spPr>
      </p:pic>
      <p:sp>
        <p:nvSpPr>
          <p:cNvPr id="76" name="Text 2">
            <a:extLst>
              <a:ext uri="{FF2B5EF4-FFF2-40B4-BE49-F238E27FC236}">
                <a16:creationId xmlns:a16="http://schemas.microsoft.com/office/drawing/2014/main" id="{F414E5F6-6CFD-DEDD-8B5C-58F6A3112ACB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E9885C-5A75-8A64-CB6F-8BE7DCDD98B8}"/>
              </a:ext>
            </a:extLst>
          </p:cNvPr>
          <p:cNvSpPr txBox="1"/>
          <p:nvPr/>
        </p:nvSpPr>
        <p:spPr>
          <a:xfrm>
            <a:off x="6377642" y="114070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8" name="Image 2" descr="preencoded.png">
            <a:extLst>
              <a:ext uri="{FF2B5EF4-FFF2-40B4-BE49-F238E27FC236}">
                <a16:creationId xmlns:a16="http://schemas.microsoft.com/office/drawing/2014/main" id="{51F236E8-EF4C-FC08-0D1F-B4403511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26" y="2567485"/>
            <a:ext cx="5676900" cy="1443280"/>
          </a:xfrm>
          <a:prstGeom prst="rect">
            <a:avLst/>
          </a:prstGeom>
        </p:spPr>
      </p:pic>
      <p:pic>
        <p:nvPicPr>
          <p:cNvPr id="79" name="Image 3" descr="preencoded.png">
            <a:extLst>
              <a:ext uri="{FF2B5EF4-FFF2-40B4-BE49-F238E27FC236}">
                <a16:creationId xmlns:a16="http://schemas.microsoft.com/office/drawing/2014/main" id="{2C444F17-8594-0264-7652-0E7D5FE24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499" y="2729410"/>
            <a:ext cx="476250" cy="476250"/>
          </a:xfrm>
          <a:prstGeom prst="rect">
            <a:avLst/>
          </a:prstGeom>
        </p:spPr>
      </p:pic>
      <p:sp>
        <p:nvSpPr>
          <p:cNvPr id="81" name="Text 2">
            <a:extLst>
              <a:ext uri="{FF2B5EF4-FFF2-40B4-BE49-F238E27FC236}">
                <a16:creationId xmlns:a16="http://schemas.microsoft.com/office/drawing/2014/main" id="{FAA63122-3B00-CD95-951E-C5D5089DD878}"/>
              </a:ext>
            </a:extLst>
          </p:cNvPr>
          <p:cNvSpPr/>
          <p:nvPr/>
        </p:nvSpPr>
        <p:spPr>
          <a:xfrm>
            <a:off x="6819870" y="2918354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089320-88DE-D754-6A8E-96EB368C6825}"/>
              </a:ext>
            </a:extLst>
          </p:cNvPr>
          <p:cNvSpPr txBox="1"/>
          <p:nvPr/>
        </p:nvSpPr>
        <p:spPr>
          <a:xfrm>
            <a:off x="6376847" y="269008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83" name="Image 2" descr="preencoded.png">
            <a:extLst>
              <a:ext uri="{FF2B5EF4-FFF2-40B4-BE49-F238E27FC236}">
                <a16:creationId xmlns:a16="http://schemas.microsoft.com/office/drawing/2014/main" id="{6038D77C-FB80-1656-C38D-3968D765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4152765"/>
            <a:ext cx="5676900" cy="1443280"/>
          </a:xfrm>
          <a:prstGeom prst="rect">
            <a:avLst/>
          </a:prstGeom>
        </p:spPr>
      </p:pic>
      <p:pic>
        <p:nvPicPr>
          <p:cNvPr id="84" name="Image 3" descr="preencoded.png">
            <a:extLst>
              <a:ext uri="{FF2B5EF4-FFF2-40B4-BE49-F238E27FC236}">
                <a16:creationId xmlns:a16="http://schemas.microsoft.com/office/drawing/2014/main" id="{97FD807C-6945-B483-F88B-DBCA4CC2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4314690"/>
            <a:ext cx="476250" cy="476250"/>
          </a:xfrm>
          <a:prstGeom prst="rect">
            <a:avLst/>
          </a:prstGeom>
        </p:spPr>
      </p:pic>
      <p:sp>
        <p:nvSpPr>
          <p:cNvPr id="86" name="Text 2">
            <a:extLst>
              <a:ext uri="{FF2B5EF4-FFF2-40B4-BE49-F238E27FC236}">
                <a16:creationId xmlns:a16="http://schemas.microsoft.com/office/drawing/2014/main" id="{D7EDDA07-E4F6-7E10-F56E-2575C6CB050A}"/>
              </a:ext>
            </a:extLst>
          </p:cNvPr>
          <p:cNvSpPr/>
          <p:nvPr/>
        </p:nvSpPr>
        <p:spPr>
          <a:xfrm>
            <a:off x="6820665" y="4503634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365FB5-0F45-DB46-9E62-588637B4FEEF}"/>
              </a:ext>
            </a:extLst>
          </p:cNvPr>
          <p:cNvSpPr txBox="1"/>
          <p:nvPr/>
        </p:nvSpPr>
        <p:spPr>
          <a:xfrm>
            <a:off x="6377642" y="427536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sp>
        <p:nvSpPr>
          <p:cNvPr id="90" name="Text 3">
            <a:extLst>
              <a:ext uri="{FF2B5EF4-FFF2-40B4-BE49-F238E27FC236}">
                <a16:creationId xmlns:a16="http://schemas.microsoft.com/office/drawing/2014/main" id="{8C15F226-E045-04FB-84E5-9647D37FADCB}"/>
              </a:ext>
            </a:extLst>
          </p:cNvPr>
          <p:cNvSpPr/>
          <p:nvPr/>
        </p:nvSpPr>
        <p:spPr>
          <a:xfrm>
            <a:off x="699947" y="2655264"/>
            <a:ext cx="2523700" cy="927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글로벌 탄소 정책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555555"/>
                </a:solidFill>
              </a:rPr>
              <a:t>CBAM</a:t>
            </a:r>
            <a:r>
              <a:rPr lang="ko-KR" altLang="en-US" sz="1400" dirty="0">
                <a:solidFill>
                  <a:srgbClr val="555555"/>
                </a:solidFill>
              </a:rPr>
              <a:t>과 </a:t>
            </a:r>
            <a:r>
              <a:rPr lang="ko-KR" altLang="en-US" sz="1400" dirty="0" err="1">
                <a:solidFill>
                  <a:srgbClr val="555555"/>
                </a:solidFill>
              </a:rPr>
              <a:t>탄소세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탄소 배출과 </a:t>
            </a:r>
            <a:r>
              <a:rPr lang="en-US" altLang="ko-KR" sz="1400" dirty="0">
                <a:solidFill>
                  <a:srgbClr val="555555"/>
                </a:solidFill>
              </a:rPr>
              <a:t>Scope</a:t>
            </a:r>
            <a:endParaRPr lang="en-US" sz="1400" dirty="0"/>
          </a:p>
        </p:txBody>
      </p:sp>
      <p:sp>
        <p:nvSpPr>
          <p:cNvPr id="91" name="Text 3">
            <a:extLst>
              <a:ext uri="{FF2B5EF4-FFF2-40B4-BE49-F238E27FC236}">
                <a16:creationId xmlns:a16="http://schemas.microsoft.com/office/drawing/2014/main" id="{AE6EAE00-1AC7-83BD-D1E2-E3338F8A7E83}"/>
              </a:ext>
            </a:extLst>
          </p:cNvPr>
          <p:cNvSpPr/>
          <p:nvPr/>
        </p:nvSpPr>
        <p:spPr>
          <a:xfrm>
            <a:off x="512169" y="2931962"/>
            <a:ext cx="1597393" cy="2888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2" name="Text 3">
            <a:extLst>
              <a:ext uri="{FF2B5EF4-FFF2-40B4-BE49-F238E27FC236}">
                <a16:creationId xmlns:a16="http://schemas.microsoft.com/office/drawing/2014/main" id="{3865B1F5-6DEC-E8A9-41C5-EB6848C8D181}"/>
              </a:ext>
            </a:extLst>
          </p:cNvPr>
          <p:cNvSpPr/>
          <p:nvPr/>
        </p:nvSpPr>
        <p:spPr>
          <a:xfrm>
            <a:off x="671926" y="3248734"/>
            <a:ext cx="1708801" cy="279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BAF01332-50F8-F27F-307D-DAABF451CAB8}"/>
              </a:ext>
            </a:extLst>
          </p:cNvPr>
          <p:cNvSpPr/>
          <p:nvPr/>
        </p:nvSpPr>
        <p:spPr>
          <a:xfrm>
            <a:off x="699946" y="4499721"/>
            <a:ext cx="1824255" cy="9207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요구 분석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시스템 흐름도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데이터베이스</a:t>
            </a:r>
            <a:endParaRPr lang="en-US" sz="1400" dirty="0"/>
          </a:p>
        </p:txBody>
      </p:sp>
      <p:sp>
        <p:nvSpPr>
          <p:cNvPr id="97" name="Text 3">
            <a:extLst>
              <a:ext uri="{FF2B5EF4-FFF2-40B4-BE49-F238E27FC236}">
                <a16:creationId xmlns:a16="http://schemas.microsoft.com/office/drawing/2014/main" id="{DBFD0D4D-06D1-568A-B10D-8EE6FEE20220}"/>
              </a:ext>
            </a:extLst>
          </p:cNvPr>
          <p:cNvSpPr/>
          <p:nvPr/>
        </p:nvSpPr>
        <p:spPr>
          <a:xfrm>
            <a:off x="6560895" y="1720865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대시보드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시연</a:t>
            </a:r>
            <a:endParaRPr lang="en-US" sz="1400" dirty="0"/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4DCA9BB7-F7C7-BF6B-78EA-3B2DF904310B}"/>
              </a:ext>
            </a:extLst>
          </p:cNvPr>
          <p:cNvSpPr/>
          <p:nvPr/>
        </p:nvSpPr>
        <p:spPr>
          <a:xfrm>
            <a:off x="6560099" y="328156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기대효과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발전 방향</a:t>
            </a:r>
            <a:endParaRPr lang="en-US" sz="14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3F07A4CD-A9CC-5105-0CF8-E8CD3F60FE2D}"/>
              </a:ext>
            </a:extLst>
          </p:cNvPr>
          <p:cNvSpPr/>
          <p:nvPr/>
        </p:nvSpPr>
        <p:spPr>
          <a:xfrm>
            <a:off x="6560893" y="486684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회고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마무리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106455"/>
            <a:ext cx="3708350" cy="2511489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58855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363630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106455"/>
            <a:ext cx="3708350" cy="251149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258855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1363630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106455"/>
            <a:ext cx="3708499" cy="2511489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258855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1363630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316005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1761794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316005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1752929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316005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1716055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78B900D8-76D5-55D8-E7E3-59243BDBD428}"/>
              </a:ext>
            </a:extLst>
          </p:cNvPr>
          <p:cNvSpPr/>
          <p:nvPr/>
        </p:nvSpPr>
        <p:spPr>
          <a:xfrm>
            <a:off x="600075" y="1689617"/>
            <a:ext cx="3279417" cy="1966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회의나 어떤 활동이 끝나거나 계획한 후 이해했죠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?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이대로 진행 합시다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라고 말하고 진행 했는데 나온 결과를 보니 생각과 다른 결과가 나왔다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전공도 다르고 경험도 달라 이해를 각자 했는데 각자의 생각을 공유해보면 이해한 바가 모두 달랐다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이해 했냐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물어보는게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끝이 아닌 어떻게 이해해서 받아 들였는지를 다시 한번 물어보아야 한다는 것을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깨달았다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  <a:endParaRPr lang="en-US" sz="105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5930873-9C0F-41D8-84D6-AEAE53076E81}"/>
              </a:ext>
            </a:extLst>
          </p:cNvPr>
          <p:cNvSpPr/>
          <p:nvPr/>
        </p:nvSpPr>
        <p:spPr>
          <a:xfrm>
            <a:off x="5445100" y="3788169"/>
            <a:ext cx="850707" cy="914916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FCC8EDC-D54A-3227-E8BB-DA6E83B4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822761"/>
            <a:ext cx="3708350" cy="1445914"/>
          </a:xfrm>
          <a:prstGeom prst="rect">
            <a:avLst/>
          </a:prstGeom>
        </p:spPr>
      </p:pic>
      <p:pic>
        <p:nvPicPr>
          <p:cNvPr id="7" name="Image 7" descr="preencoded.png">
            <a:extLst>
              <a:ext uri="{FF2B5EF4-FFF2-40B4-BE49-F238E27FC236}">
                <a16:creationId xmlns:a16="http://schemas.microsoft.com/office/drawing/2014/main" id="{920E9F7F-E35A-B04A-8496-2A65EE4A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4822760"/>
            <a:ext cx="3708350" cy="1445915"/>
          </a:xfrm>
          <a:prstGeom prst="rect">
            <a:avLst/>
          </a:prstGeom>
        </p:spPr>
      </p:pic>
      <p:pic>
        <p:nvPicPr>
          <p:cNvPr id="8" name="Image 10" descr="preencoded.png">
            <a:extLst>
              <a:ext uri="{FF2B5EF4-FFF2-40B4-BE49-F238E27FC236}">
                <a16:creationId xmlns:a16="http://schemas.microsoft.com/office/drawing/2014/main" id="{9582570A-A164-F1E7-6FBA-44F4BBAED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4822761"/>
            <a:ext cx="3708499" cy="144591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2FA1888B-334D-8A40-6FCB-FDD785EE1B6D}"/>
              </a:ext>
            </a:extLst>
          </p:cNvPr>
          <p:cNvSpPr/>
          <p:nvPr/>
        </p:nvSpPr>
        <p:spPr>
          <a:xfrm>
            <a:off x="457200" y="5143791"/>
            <a:ext cx="3489196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이해했나요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라는 질문을 넘어 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어떻게 이해했는지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다시 확인하며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서로의 간극을 좁히는 진정한 소통의 가치를 배웠습니다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7AD0B42-2704-822A-3A35-56A4F0063A2D}"/>
              </a:ext>
            </a:extLst>
          </p:cNvPr>
          <p:cNvSpPr/>
          <p:nvPr/>
        </p:nvSpPr>
        <p:spPr>
          <a:xfrm>
            <a:off x="8398042" y="5143791"/>
            <a:ext cx="3489196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기업과의 긴밀한 소통으로 실무 피드백을 즉각 반영하여 완성도를 높였고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책임감 있는 몰입으로 프로젝트에 깊이를 더했습니다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49418DE-8A61-07DE-E26E-043766AD58B0}"/>
              </a:ext>
            </a:extLst>
          </p:cNvPr>
          <p:cNvSpPr/>
          <p:nvPr/>
        </p:nvSpPr>
        <p:spPr>
          <a:xfrm>
            <a:off x="4420583" y="5140194"/>
            <a:ext cx="3587561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만족하지 않고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철저한 예외 처리를 통해 사용자가 신뢰할 수 있는 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견고한 서비스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도약했습니다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1AD5B26-5281-E742-4953-FBD4CA194C15}"/>
              </a:ext>
            </a:extLst>
          </p:cNvPr>
          <p:cNvSpPr/>
          <p:nvPr/>
        </p:nvSpPr>
        <p:spPr>
          <a:xfrm>
            <a:off x="457200" y="44608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err="1">
                <a:solidFill>
                  <a:srgbClr val="1F2937"/>
                </a:solidFill>
                <a:latin typeface="ui-sans-serif" pitchFamily="34" charset="0"/>
              </a:rPr>
              <a:t>한줄</a:t>
            </a:r>
            <a:r>
              <a:rPr lang="ko-KR" altLang="en-US" b="1" dirty="0">
                <a:solidFill>
                  <a:srgbClr val="1F2937"/>
                </a:solidFill>
                <a:latin typeface="ui-sans-serif" pitchFamily="34" charset="0"/>
              </a:rPr>
              <a:t> 요약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542453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6600" y="4904403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3288" y="5094903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9" name="Text 2"/>
          <p:cNvSpPr/>
          <p:nvPr/>
        </p:nvSpPr>
        <p:spPr>
          <a:xfrm>
            <a:off x="1517779" y="1518848"/>
            <a:ext cx="10369421" cy="12824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시스템은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단순히 잠깐 몇 년 동안 쓰고 버리는 프로그램이 아닌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2800" b="1" dirty="0">
                <a:solidFill>
                  <a:srgbClr val="0B52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 영속적인 프로그램</a:t>
            </a:r>
            <a:r>
              <a:rPr lang="ko-KR" alt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목표로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만들었습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니다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2800" dirty="0"/>
          </a:p>
        </p:txBody>
      </p:sp>
      <p:sp>
        <p:nvSpPr>
          <p:cNvPr id="26" name="Text 9"/>
          <p:cNvSpPr/>
          <p:nvPr/>
        </p:nvSpPr>
        <p:spPr>
          <a:xfrm>
            <a:off x="533400" y="4942503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2800" dirty="0"/>
          </a:p>
        </p:txBody>
      </p:sp>
      <p:sp>
        <p:nvSpPr>
          <p:cNvPr id="28" name="Text 11"/>
          <p:cNvSpPr/>
          <p:nvPr/>
        </p:nvSpPr>
        <p:spPr>
          <a:xfrm>
            <a:off x="609600" y="550545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64AF25-17DD-410D-92DF-0B7666C51C12}"/>
              </a:ext>
            </a:extLst>
          </p:cNvPr>
          <p:cNvGrpSpPr/>
          <p:nvPr/>
        </p:nvGrpSpPr>
        <p:grpSpPr>
          <a:xfrm>
            <a:off x="4307270" y="2882673"/>
            <a:ext cx="3577459" cy="1092654"/>
            <a:chOff x="1742735" y="2672054"/>
            <a:chExt cx="8071902" cy="1092654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30C95ADF-A434-7ADA-970A-53D4BD0F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4210" y="3707558"/>
              <a:ext cx="1828800" cy="57150"/>
            </a:xfrm>
            <a:prstGeom prst="rect">
              <a:avLst/>
            </a:prstGeom>
          </p:spPr>
        </p:pic>
        <p:sp>
          <p:nvSpPr>
            <p:cNvPr id="31" name="Text 0">
              <a:extLst>
                <a:ext uri="{FF2B5EF4-FFF2-40B4-BE49-F238E27FC236}">
                  <a16:creationId xmlns:a16="http://schemas.microsoft.com/office/drawing/2014/main" id="{1ADBCD9C-600D-6494-BE6A-549B60FA523B}"/>
                </a:ext>
              </a:extLst>
            </p:cNvPr>
            <p:cNvSpPr/>
            <p:nvPr/>
          </p:nvSpPr>
          <p:spPr>
            <a:xfrm>
              <a:off x="1742735" y="2672054"/>
              <a:ext cx="8071902" cy="95930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4500"/>
                </a:lnSpc>
                <a:buNone/>
              </a:pPr>
              <a:r>
                <a:rPr lang="en-US" altLang="ko-KR" sz="66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3M-BMS</a:t>
              </a:r>
              <a:endParaRPr lang="en-US" sz="6600" dirty="0"/>
            </a:p>
          </p:txBody>
        </p:sp>
      </p:grpSp>
      <p:sp>
        <p:nvSpPr>
          <p:cNvPr id="12" name="Text 0">
            <a:extLst>
              <a:ext uri="{FF2B5EF4-FFF2-40B4-BE49-F238E27FC236}">
                <a16:creationId xmlns:a16="http://schemas.microsoft.com/office/drawing/2014/main" id="{241D63C3-E36E-4EE9-8BB4-1DE5E5F00791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07DC6CAE-AE7A-4E3E-B03F-DD045889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3M-BMS팀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20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개발자로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구성</a:t>
            </a:r>
            <a:endParaRPr lang="en-US" sz="14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1758089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350" y="1910489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2015264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501" y="3209773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6350" y="3352648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3457423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801" y="4705198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6201" y="4857598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401" y="4962373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1676400" y="1967639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6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1276350" y="2405789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4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1276350" y="2710589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총괄</a:t>
            </a:r>
            <a:endParaRPr lang="en-US" sz="1400" b="1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1676400" y="3409798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6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1276350" y="3847948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4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1276350" y="4152748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sz="140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1676250" y="4914748"/>
            <a:ext cx="1301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6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1276201" y="5352898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4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1276201" y="5657698"/>
            <a:ext cx="35166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 </a:t>
            </a:r>
            <a:r>
              <a:rPr lang="en-US" altLang="ko-KR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altLang="ko-KR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FA1B0-A3F5-42AC-B6F7-C4771482A814}"/>
              </a:ext>
            </a:extLst>
          </p:cNvPr>
          <p:cNvGrpSpPr/>
          <p:nvPr/>
        </p:nvGrpSpPr>
        <p:grpSpPr>
          <a:xfrm>
            <a:off x="6195822" y="4976951"/>
            <a:ext cx="5868693" cy="533400"/>
            <a:chOff x="6509541" y="5121401"/>
            <a:chExt cx="5868693" cy="533400"/>
          </a:xfrm>
        </p:grpSpPr>
        <p:sp>
          <p:nvSpPr>
            <p:cNvPr id="57" name="Text 23"/>
            <p:cNvSpPr/>
            <p:nvPr/>
          </p:nvSpPr>
          <p:spPr>
            <a:xfrm>
              <a:off x="6509541" y="5121401"/>
              <a:ext cx="5868693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just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 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4M </a:t>
              </a:r>
              <a:r>
                <a:rPr lang="en-US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기법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의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사람(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an), 컴퓨터(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achine), 개발 방법(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ethod)</a:t>
              </a:r>
              <a:endParaRPr lang="en-US" sz="1400" dirty="0"/>
            </a:p>
          </p:txBody>
        </p:sp>
        <p:sp>
          <p:nvSpPr>
            <p:cNvPr id="58" name="Text 24"/>
            <p:cNvSpPr/>
            <p:nvPr/>
          </p:nvSpPr>
          <p:spPr>
            <a:xfrm>
              <a:off x="6509542" y="5426201"/>
              <a:ext cx="572920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just">
                <a:lnSpc>
                  <a:spcPts val="1800"/>
                </a:lnSpc>
              </a:pPr>
              <a:r>
                <a:rPr lang="en-US" altLang="ko-KR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BMS 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</a:t>
              </a:r>
              <a:r>
                <a:rPr lang="en-US" altLang="ko-KR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팀원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3명의 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체격인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ig,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iddle,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mall </a:t>
              </a:r>
              <a:endParaRPr lang="en-US" altLang="ko-KR" sz="1400" dirty="0"/>
            </a:p>
          </p:txBody>
        </p:sp>
      </p:grpSp>
      <p:pic>
        <p:nvPicPr>
          <p:cNvPr id="6" name="그림 5" descr="원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3C04FE-0B9B-6CC4-9799-F3A4CD17E8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5" b="96582" l="2308" r="95673">
                        <a14:foregroundMark x1="15123" y1="14551" x2="10481" y2="16992"/>
                        <a14:foregroundMark x1="26635" y1="8496" x2="23485" y2="10152"/>
                        <a14:foregroundMark x1="10481" y1="16992" x2="7596" y2="32422"/>
                        <a14:foregroundMark x1="19615" y1="8496" x2="14712" y2="11523"/>
                        <a14:foregroundMark x1="16442" y1="8008" x2="31058" y2="7227"/>
                        <a14:foregroundMark x1="24904" y1="5273" x2="42981" y2="15137"/>
                        <a14:foregroundMark x1="4808" y1="21191" x2="3942" y2="28125"/>
                        <a14:foregroundMark x1="3942" y1="20313" x2="3269" y2="29102"/>
                        <a14:foregroundMark x1="24135" y1="50293" x2="9231" y2="63867"/>
                        <a14:foregroundMark x1="21058" y1="49219" x2="6731" y2="61914"/>
                        <a14:foregroundMark x1="7115" y1="61816" x2="5673" y2="76953"/>
                        <a14:foregroundMark x1="2308" y1="77148" x2="9038" y2="86230"/>
                        <a14:foregroundMark x1="7500" y1="75000" x2="15192" y2="92188"/>
                        <a14:foregroundMark x1="35411" y1="89863" x2="42115" y2="89648"/>
                        <a14:foregroundMark x1="14808" y1="90527" x2="21229" y2="90320"/>
                        <a14:foregroundMark x1="42115" y1="89648" x2="49615" y2="71777"/>
                        <a14:foregroundMark x1="49615" y1="71777" x2="39808" y2="53516"/>
                        <a14:foregroundMark x1="39808" y1="53516" x2="24904" y2="49219"/>
                        <a14:foregroundMark x1="17692" y1="93457" x2="32404" y2="95898"/>
                        <a14:foregroundMark x1="50096" y1="73438" x2="58269" y2="54980"/>
                        <a14:foregroundMark x1="58269" y1="54980" x2="80577" y2="51953"/>
                        <a14:foregroundMark x1="80577" y1="51953" x2="94423" y2="68457"/>
                        <a14:foregroundMark x1="94423" y1="68457" x2="84135" y2="90625"/>
                        <a14:foregroundMark x1="84135" y1="90625" x2="64423" y2="92871"/>
                        <a14:foregroundMark x1="64423" y1="92871" x2="51250" y2="82715"/>
                        <a14:foregroundMark x1="95673" y1="23535" x2="94231" y2="36035"/>
                        <a14:foregroundMark x1="79615" y1="5664" x2="63750" y2="5664"/>
                        <a14:foregroundMark x1="64615" y1="4785" x2="81538" y2="6738"/>
                        <a14:foregroundMark x1="34904" y1="5078" x2="20288" y2="5273"/>
                        <a14:foregroundMark x1="30385" y1="3125" x2="35481" y2="5859"/>
                        <a14:foregroundMark x1="26827" y1="22754" x2="26635" y2="21582"/>
                        <a14:foregroundMark x1="29327" y1="34082" x2="25096" y2="33887"/>
                        <a14:foregroundMark x1="19615" y1="48926" x2="13942" y2="52637"/>
                        <a14:foregroundMark x1="15865" y1="50000" x2="12212" y2="52344"/>
                        <a14:foregroundMark x1="23462" y1="47461" x2="25096" y2="47461"/>
                        <a14:foregroundMark x1="20865" y1="47070" x2="24327" y2="48926"/>
                        <a14:foregroundMark x1="22212" y1="47070" x2="25192" y2="48730"/>
                        <a14:foregroundMark x1="31250" y1="47461" x2="36635" y2="46973"/>
                        <a14:foregroundMark x1="46731" y1="68164" x2="47404" y2="75684"/>
                        <a14:foregroundMark x1="23846" y1="73535" x2="27692" y2="77539"/>
                        <a14:foregroundMark x1="66250" y1="67871" x2="67981" y2="69434"/>
                        <a14:foregroundMark x1="73654" y1="66406" x2="73942" y2="70508"/>
                        <a14:foregroundMark x1="68365" y1="75684" x2="67981" y2="76953"/>
                        <a14:foregroundMark x1="69423" y1="32422" x2="72981" y2="32813"/>
                        <a14:foregroundMark x1="95769" y1="65918" x2="94038" y2="81641"/>
                        <a14:foregroundMark x1="78750" y1="96289" x2="64519" y2="96582"/>
                        <a14:foregroundMark x1="22212" y1="96484" x2="36346" y2="95898"/>
                        <a14:backgroundMark x1="22019" y1="11719" x2="17692" y2="17773"/>
                        <a14:backgroundMark x1="21731" y1="11914" x2="16442" y2="14551"/>
                        <a14:backgroundMark x1="23846" y1="11230" x2="21538" y2="11719"/>
                        <a14:backgroundMark x1="24038" y1="11035" x2="23077" y2="11035"/>
                        <a14:backgroundMark x1="16058" y1="14551" x2="16058" y2="14551"/>
                        <a14:backgroundMark x1="17308" y1="14063" x2="16442" y2="14746"/>
                        <a14:backgroundMark x1="16635" y1="14355" x2="15769" y2="16016"/>
                        <a14:backgroundMark x1="32981" y1="89844" x2="24519" y2="89648"/>
                        <a14:backgroundMark x1="34038" y1="89648" x2="28942" y2="90039"/>
                        <a14:backgroundMark x1="26442" y1="90039" x2="22788" y2="90039"/>
                        <a14:backgroundMark x1="21154" y1="88184" x2="25096" y2="91309"/>
                        <a14:backgroundMark x1="35096" y1="89453" x2="33173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8" y="915726"/>
            <a:ext cx="3879397" cy="3819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104797C-FAFD-4C2A-9AFB-8F520B0FB4FD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60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6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6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6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6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60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6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6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60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/>
              <a:t>탄소발자국 감소를 위한 GX (그린 엑스) </a:t>
            </a:r>
            <a:r>
              <a:rPr lang="en-US" dirty="0" err="1"/>
              <a:t>전략</a:t>
            </a:r>
            <a:endParaRPr lang="en-US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600" b="1" dirty="0"/>
                <a:t>글로벌 정책과 어떤 연관이 있는가</a:t>
              </a:r>
              <a:r>
                <a:rPr lang="en-US" altLang="ko-KR" sz="1600" b="1" dirty="0"/>
                <a:t>?</a:t>
              </a:r>
              <a:endParaRPr lang="en-US" sz="16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96076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48038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99" y="2838450"/>
            <a:ext cx="29764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9" y="2943225"/>
            <a:ext cx="138901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96076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843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826503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9829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1680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새로운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수입품에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대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endParaRPr lang="en-US" sz="16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43262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2023년부터 부분 시행 중, 2026년 본격 시행 예정</a:t>
            </a:r>
            <a:endParaRPr lang="en-US" sz="14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41829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400" dirty="0"/>
          </a:p>
        </p:txBody>
      </p:sp>
      <p:sp>
        <p:nvSpPr>
          <p:cNvPr id="40" name="Text 13"/>
          <p:cNvSpPr/>
          <p:nvPr/>
        </p:nvSpPr>
        <p:spPr>
          <a:xfrm>
            <a:off x="7067549" y="1866900"/>
            <a:ext cx="25002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6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47667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배출에 대한 세율 부과하는 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제재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수단</a:t>
            </a:r>
            <a:endParaRPr lang="en-US" sz="1600" dirty="0"/>
          </a:p>
        </p:txBody>
      </p:sp>
      <p:sp>
        <p:nvSpPr>
          <p:cNvPr id="42" name="Text 15"/>
          <p:cNvSpPr/>
          <p:nvPr/>
        </p:nvSpPr>
        <p:spPr>
          <a:xfrm>
            <a:off x="6591299" y="2940803"/>
            <a:ext cx="49530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변화 해소, 재생에너지 사업, 탄소감축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투자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재분배</a:t>
            </a:r>
            <a:endParaRPr lang="en-US" sz="140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076700"/>
            <a:ext cx="114300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34340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41960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02920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02920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02920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02920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6" y="4305300"/>
            <a:ext cx="21081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648200"/>
            <a:ext cx="76573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기업은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 이상 감각적인 추정이 아닌, </a:t>
            </a:r>
            <a:r>
              <a:rPr lang="en-US" sz="16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</a:t>
            </a:r>
            <a:r>
              <a:rPr lang="en-US" sz="1600" b="1" dirty="0" err="1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endParaRPr lang="en-US" sz="1600" dirty="0"/>
          </a:p>
        </p:txBody>
      </p:sp>
      <p:sp>
        <p:nvSpPr>
          <p:cNvPr id="66" name="Text 19"/>
          <p:cNvSpPr/>
          <p:nvPr/>
        </p:nvSpPr>
        <p:spPr>
          <a:xfrm>
            <a:off x="1362075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pic>
        <p:nvPicPr>
          <p:cNvPr id="5" name="그림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54B19D-81B6-A010-DBC1-1A99B4736B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"/>
          <a:stretch>
            <a:fillRect/>
          </a:stretch>
        </p:blipFill>
        <p:spPr>
          <a:xfrm>
            <a:off x="-1" y="571500"/>
            <a:ext cx="12192001" cy="6286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FDE899-009F-2845-CD74-4415C32F5D83}"/>
              </a:ext>
            </a:extLst>
          </p:cNvPr>
          <p:cNvSpPr/>
          <p:nvPr/>
        </p:nvSpPr>
        <p:spPr>
          <a:xfrm>
            <a:off x="117475" y="757237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D0DB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27451F"/>
                </a:solidFill>
                <a:latin typeface="ui-sans-serif"/>
              </a:rPr>
              <a:t>Scope 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직접배출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1780DE-F7CF-4569-54C1-24D29542FECF}"/>
              </a:ext>
            </a:extLst>
          </p:cNvPr>
          <p:cNvSpPr/>
          <p:nvPr/>
        </p:nvSpPr>
        <p:spPr>
          <a:xfrm>
            <a:off x="822960" y="3803904"/>
            <a:ext cx="2478024" cy="530352"/>
          </a:xfrm>
          <a:prstGeom prst="rect">
            <a:avLst/>
          </a:prstGeom>
          <a:solidFill>
            <a:srgbClr val="F8F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A0C92D-1899-C3CC-1625-01B9BAE7275B}"/>
              </a:ext>
            </a:extLst>
          </p:cNvPr>
          <p:cNvSpPr/>
          <p:nvPr/>
        </p:nvSpPr>
        <p:spPr>
          <a:xfrm>
            <a:off x="822960" y="4582668"/>
            <a:ext cx="2478024" cy="530352"/>
          </a:xfrm>
          <a:prstGeom prst="rect">
            <a:avLst/>
          </a:prstGeom>
          <a:solidFill>
            <a:srgbClr val="F8F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CF54E0-BE94-8430-6668-806DAECE5D8D}"/>
              </a:ext>
            </a:extLst>
          </p:cNvPr>
          <p:cNvSpPr/>
          <p:nvPr/>
        </p:nvSpPr>
        <p:spPr>
          <a:xfrm>
            <a:off x="822960" y="5361432"/>
            <a:ext cx="1737360" cy="530352"/>
          </a:xfrm>
          <a:prstGeom prst="rect">
            <a:avLst/>
          </a:prstGeom>
          <a:solidFill>
            <a:srgbClr val="F7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586C5E-A7FB-CB8C-A905-634895B5574A}"/>
              </a:ext>
            </a:extLst>
          </p:cNvPr>
          <p:cNvSpPr/>
          <p:nvPr/>
        </p:nvSpPr>
        <p:spPr>
          <a:xfrm>
            <a:off x="4856987" y="3800760"/>
            <a:ext cx="2478024" cy="530352"/>
          </a:xfrm>
          <a:prstGeom prst="rect">
            <a:avLst/>
          </a:prstGeom>
          <a:solidFill>
            <a:srgbClr val="F9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433C99-C23F-2FD3-E6CA-AE649497D9F3}"/>
              </a:ext>
            </a:extLst>
          </p:cNvPr>
          <p:cNvSpPr/>
          <p:nvPr/>
        </p:nvSpPr>
        <p:spPr>
          <a:xfrm>
            <a:off x="4927090" y="4582668"/>
            <a:ext cx="2543557" cy="530352"/>
          </a:xfrm>
          <a:prstGeom prst="rect">
            <a:avLst/>
          </a:prstGeom>
          <a:solidFill>
            <a:srgbClr val="F9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3D3BDE-6526-103C-5541-639485FB2299}"/>
              </a:ext>
            </a:extLst>
          </p:cNvPr>
          <p:cNvSpPr/>
          <p:nvPr/>
        </p:nvSpPr>
        <p:spPr>
          <a:xfrm>
            <a:off x="8891016" y="3803904"/>
            <a:ext cx="2795016" cy="530352"/>
          </a:xfrm>
          <a:prstGeom prst="rect">
            <a:avLst/>
          </a:prstGeom>
          <a:solidFill>
            <a:srgbClr val="FFF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269FEC-2E77-39FE-19BA-7AB2100C9098}"/>
              </a:ext>
            </a:extLst>
          </p:cNvPr>
          <p:cNvSpPr/>
          <p:nvPr/>
        </p:nvSpPr>
        <p:spPr>
          <a:xfrm>
            <a:off x="8891016" y="4584288"/>
            <a:ext cx="2795016" cy="530352"/>
          </a:xfrm>
          <a:prstGeom prst="rect">
            <a:avLst/>
          </a:prstGeom>
          <a:solidFill>
            <a:srgbClr val="FDF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205E71-D031-8AA7-CEB5-9E58E42D43A8}"/>
              </a:ext>
            </a:extLst>
          </p:cNvPr>
          <p:cNvSpPr/>
          <p:nvPr/>
        </p:nvSpPr>
        <p:spPr>
          <a:xfrm>
            <a:off x="8892540" y="5361432"/>
            <a:ext cx="1431036" cy="679799"/>
          </a:xfrm>
          <a:prstGeom prst="rect">
            <a:avLst/>
          </a:prstGeom>
          <a:solidFill>
            <a:srgbClr val="FDF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335760-990B-A92C-CAFE-030BF2DD789D}"/>
              </a:ext>
            </a:extLst>
          </p:cNvPr>
          <p:cNvSpPr/>
          <p:nvPr/>
        </p:nvSpPr>
        <p:spPr>
          <a:xfrm>
            <a:off x="8926068" y="6141910"/>
            <a:ext cx="2759964" cy="504159"/>
          </a:xfrm>
          <a:prstGeom prst="rect">
            <a:avLst/>
          </a:prstGeom>
          <a:solidFill>
            <a:srgbClr val="FDF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79646AD-9E45-D0A7-B801-DB15F71F5BC3}"/>
              </a:ext>
            </a:extLst>
          </p:cNvPr>
          <p:cNvSpPr/>
          <p:nvPr/>
        </p:nvSpPr>
        <p:spPr>
          <a:xfrm>
            <a:off x="4158026" y="757237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D2E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D2039"/>
                </a:solidFill>
                <a:latin typeface="ui-sans-serif"/>
              </a:rPr>
              <a:t>Scope 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간접 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0A770E-21A2-B41C-02CD-3BF33A0B04ED}"/>
              </a:ext>
            </a:extLst>
          </p:cNvPr>
          <p:cNvSpPr/>
          <p:nvPr/>
        </p:nvSpPr>
        <p:spPr>
          <a:xfrm>
            <a:off x="8198577" y="775960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331B04"/>
                </a:solidFill>
                <a:latin typeface="ui-sans-serif"/>
              </a:rPr>
              <a:t>Scope 3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기타 간접 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7974CB-7A90-EEA7-A1F2-5341B41FFED3}"/>
              </a:ext>
            </a:extLst>
          </p:cNvPr>
          <p:cNvSpPr txBox="1"/>
          <p:nvPr/>
        </p:nvSpPr>
        <p:spPr>
          <a:xfrm>
            <a:off x="822959" y="371721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시설 연료 배출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72820-C3E0-19CE-A9D5-E9A25CF4847B}"/>
              </a:ext>
            </a:extLst>
          </p:cNvPr>
          <p:cNvSpPr txBox="1"/>
          <p:nvPr/>
        </p:nvSpPr>
        <p:spPr>
          <a:xfrm>
            <a:off x="822960" y="459142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회사 차량 운행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C16B2B-69E8-50FC-A443-80FBD7EF94CE}"/>
              </a:ext>
            </a:extLst>
          </p:cNvPr>
          <p:cNvSpPr txBox="1"/>
          <p:nvPr/>
        </p:nvSpPr>
        <p:spPr>
          <a:xfrm>
            <a:off x="822958" y="533147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냉매 등 배출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1E648A-317B-2137-C645-8ABF8749F465}"/>
              </a:ext>
            </a:extLst>
          </p:cNvPr>
          <p:cNvSpPr txBox="1"/>
          <p:nvPr/>
        </p:nvSpPr>
        <p:spPr>
          <a:xfrm>
            <a:off x="4872035" y="372427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전기 사용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D7133C-59D1-11B7-8025-CCF960354914}"/>
              </a:ext>
            </a:extLst>
          </p:cNvPr>
          <p:cNvSpPr txBox="1"/>
          <p:nvPr/>
        </p:nvSpPr>
        <p:spPr>
          <a:xfrm>
            <a:off x="4856986" y="4554071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스팀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열 사용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CA8F1C-EEBA-8CD4-5F06-F64E45F1584A}"/>
              </a:ext>
            </a:extLst>
          </p:cNvPr>
          <p:cNvSpPr txBox="1"/>
          <p:nvPr/>
        </p:nvSpPr>
        <p:spPr>
          <a:xfrm>
            <a:off x="8926068" y="371721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구매 물류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운송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4CD015-8D57-581A-05B0-C4076CDDD04A}"/>
              </a:ext>
            </a:extLst>
          </p:cNvPr>
          <p:cNvSpPr txBox="1"/>
          <p:nvPr/>
        </p:nvSpPr>
        <p:spPr>
          <a:xfrm>
            <a:off x="8931020" y="4540253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공급망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6A988-5B62-FB7E-56D2-63BAE0103802}"/>
              </a:ext>
            </a:extLst>
          </p:cNvPr>
          <p:cNvSpPr txBox="1"/>
          <p:nvPr/>
        </p:nvSpPr>
        <p:spPr>
          <a:xfrm>
            <a:off x="8926067" y="529993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출퇴근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BD88C-4D6E-3BD8-9A08-849BC72D3274}"/>
              </a:ext>
            </a:extLst>
          </p:cNvPr>
          <p:cNvSpPr txBox="1"/>
          <p:nvPr/>
        </p:nvSpPr>
        <p:spPr>
          <a:xfrm>
            <a:off x="8926066" y="607232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제품 사용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폐기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1313</Words>
  <Application>Microsoft Office PowerPoint</Application>
  <PresentationFormat>와이드스크린</PresentationFormat>
  <Paragraphs>279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19</cp:revision>
  <dcterms:created xsi:type="dcterms:W3CDTF">2026-01-13T10:20:36Z</dcterms:created>
  <dcterms:modified xsi:type="dcterms:W3CDTF">2026-01-15T10:02:48Z</dcterms:modified>
</cp:coreProperties>
</file>